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  <p:sldMasterId id="2147483692" r:id="rId3"/>
  </p:sldMasterIdLst>
  <p:notesMasterIdLst>
    <p:notesMasterId r:id="rId14"/>
  </p:notesMasterIdLst>
  <p:sldIdLst>
    <p:sldId id="672" r:id="rId4"/>
    <p:sldId id="696" r:id="rId5"/>
    <p:sldId id="713" r:id="rId6"/>
    <p:sldId id="717" r:id="rId7"/>
    <p:sldId id="718" r:id="rId8"/>
    <p:sldId id="719" r:id="rId9"/>
    <p:sldId id="711" r:id="rId10"/>
    <p:sldId id="721" r:id="rId11"/>
    <p:sldId id="720" r:id="rId12"/>
    <p:sldId id="722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713"/>
            <p14:sldId id="717"/>
            <p14:sldId id="718"/>
            <p14:sldId id="719"/>
            <p14:sldId id="711"/>
            <p14:sldId id="721"/>
            <p14:sldId id="720"/>
            <p14:sldId id="722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79874" autoAdjust="0"/>
  </p:normalViewPr>
  <p:slideViewPr>
    <p:cSldViewPr snapToGrid="0">
      <p:cViewPr varScale="1">
        <p:scale>
          <a:sx n="114" d="100"/>
          <a:sy n="114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email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近期工作汇报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汇报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人：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邱瑞宸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150C4D-B9D9-453C-8026-A24298F5C6D6}"/>
              </a:ext>
            </a:extLst>
          </p:cNvPr>
          <p:cNvSpPr/>
          <p:nvPr/>
        </p:nvSpPr>
        <p:spPr>
          <a:xfrm>
            <a:off x="3319835" y="4379642"/>
            <a:ext cx="228034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指导老师：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魏海坤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lang="en-US" altLang="zh-CN" sz="2000" dirty="0">
                <a:solidFill>
                  <a:schemeClr val="accent1"/>
                </a:solidFill>
                <a:latin typeface="Arial"/>
                <a:cs typeface="+mn-ea"/>
              </a:rPr>
              <a:t>2023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/1/2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BD0DE-90A8-CA19-3554-28E9429BF3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结束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7E78F-8F07-B6DA-CB08-63AE626D738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95CC061-42A5-1B95-5950-10720B2C3D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279676" y="2277611"/>
            <a:ext cx="3982720" cy="1107996"/>
          </a:xfrm>
        </p:spPr>
        <p:txBody>
          <a:bodyPr/>
          <a:lstStyle/>
          <a:p>
            <a:r>
              <a:rPr lang="zh-CN" altLang="en-US" sz="6600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01814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研究方向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361919" y="2079250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129570" y="255613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232387" y="1939693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146ED3-D448-A515-FC28-5349C3E9E493}"/>
              </a:ext>
            </a:extLst>
          </p:cNvPr>
          <p:cNvGrpSpPr/>
          <p:nvPr/>
        </p:nvGrpSpPr>
        <p:grpSpPr>
          <a:xfrm>
            <a:off x="6427037" y="3306714"/>
            <a:ext cx="495959" cy="495959"/>
            <a:chOff x="7112947" y="2706714"/>
            <a:chExt cx="495959" cy="495959"/>
          </a:xfrm>
        </p:grpSpPr>
        <p:sp>
          <p:nvSpPr>
            <p:cNvPr id="3" name="íṥļîḓê">
              <a:extLst>
                <a:ext uri="{FF2B5EF4-FFF2-40B4-BE49-F238E27FC236}">
                  <a16:creationId xmlns:a16="http://schemas.microsoft.com/office/drawing/2014/main" id="{63B1F298-1645-2512-8C3A-7BAB2E87047D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4" name="íṥlíḓê">
              <a:extLst>
                <a:ext uri="{FF2B5EF4-FFF2-40B4-BE49-F238E27FC236}">
                  <a16:creationId xmlns:a16="http://schemas.microsoft.com/office/drawing/2014/main" id="{447DF29D-643F-4683-9DB7-6DC3753B3F31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5" name="ïśļiḑé">
              <a:extLst>
                <a:ext uri="{FF2B5EF4-FFF2-40B4-BE49-F238E27FC236}">
                  <a16:creationId xmlns:a16="http://schemas.microsoft.com/office/drawing/2014/main" id="{F504CD14-8182-5F81-571E-4EA2B7AB5A58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AC167DE-918C-FA74-BE95-E0A61A649C86}"/>
              </a:ext>
            </a:extLst>
          </p:cNvPr>
          <p:cNvCxnSpPr>
            <a:cxnSpLocks/>
          </p:cNvCxnSpPr>
          <p:nvPr/>
        </p:nvCxnSpPr>
        <p:spPr>
          <a:xfrm>
            <a:off x="7194688" y="3783602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50E5C9-7E2E-68A9-CF9F-D2531A56A998}"/>
              </a:ext>
            </a:extLst>
          </p:cNvPr>
          <p:cNvGrpSpPr/>
          <p:nvPr/>
        </p:nvGrpSpPr>
        <p:grpSpPr>
          <a:xfrm>
            <a:off x="7274232" y="3169860"/>
            <a:ext cx="823578" cy="707886"/>
            <a:chOff x="8799490" y="3068244"/>
            <a:chExt cx="823578" cy="70788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B24F626-A088-DA03-89AC-91944364AD22}"/>
                </a:ext>
              </a:extLst>
            </p:cNvPr>
            <p:cNvSpPr txBox="1"/>
            <p:nvPr/>
          </p:nvSpPr>
          <p:spPr>
            <a:xfrm>
              <a:off x="8799490" y="306824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2BCDEC1-58CF-F327-86F1-A01E6113A964}"/>
                </a:ext>
              </a:extLst>
            </p:cNvPr>
            <p:cNvSpPr txBox="1"/>
            <p:nvPr/>
          </p:nvSpPr>
          <p:spPr>
            <a:xfrm>
              <a:off x="8822844" y="306824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58B16B8-1764-141E-CA51-1024D37C2916}"/>
              </a:ext>
            </a:extLst>
          </p:cNvPr>
          <p:cNvSpPr txBox="1"/>
          <p:nvPr/>
        </p:nvSpPr>
        <p:spPr>
          <a:xfrm>
            <a:off x="8049550" y="200136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文献调研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34E80-7A3C-B1A8-84A2-ADCFAF4E4E0E}"/>
              </a:ext>
            </a:extLst>
          </p:cNvPr>
          <p:cNvSpPr txBox="1"/>
          <p:nvPr/>
        </p:nvSpPr>
        <p:spPr>
          <a:xfrm>
            <a:off x="8049550" y="321782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近期实验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en-US" altLang="zh-CN" dirty="0"/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90A9D45-7B25-81DC-AF29-E40D1510C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47" y="894191"/>
            <a:ext cx="10318620" cy="57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3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3653" y="1013745"/>
            <a:ext cx="2332927" cy="367139"/>
          </a:xfrm>
        </p:spPr>
        <p:txBody>
          <a:bodyPr/>
          <a:lstStyle/>
          <a:p>
            <a:pPr algn="l"/>
            <a:r>
              <a:rPr lang="zh-CN" altLang="en-US" dirty="0"/>
              <a:t>电路识别研究现状</a:t>
            </a:r>
            <a:endParaRPr lang="en-US" altLang="zh-CN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522914" y="1008815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1AC7DC-4453-7D2F-89BA-9A690A442B14}"/>
              </a:ext>
            </a:extLst>
          </p:cNvPr>
          <p:cNvSpPr txBox="1"/>
          <p:nvPr/>
        </p:nvSpPr>
        <p:spPr>
          <a:xfrm>
            <a:off x="641584" y="1550263"/>
            <a:ext cx="5312404" cy="344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大部分主要聚焦在</a:t>
            </a:r>
            <a:r>
              <a:rPr lang="zh-CN" altLang="en-US" sz="1600" dirty="0">
                <a:solidFill>
                  <a:srgbClr val="FF0000"/>
                </a:solidFill>
              </a:rPr>
              <a:t>电路元器件的分割与识别</a:t>
            </a:r>
            <a:r>
              <a:rPr lang="zh-CN" altLang="en-US" sz="1600" dirty="0"/>
              <a:t>，无论是传统的模板匹配法，到后来的特征提取</a:t>
            </a:r>
            <a:r>
              <a:rPr lang="en-US" altLang="zh-CN" sz="1600" dirty="0"/>
              <a:t>hog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phog</a:t>
            </a:r>
            <a:r>
              <a:rPr lang="zh-CN" altLang="en-US" sz="1600" dirty="0"/>
              <a:t>等特征</a:t>
            </a:r>
            <a:r>
              <a:rPr lang="en-US" altLang="zh-CN" sz="1600" dirty="0"/>
              <a:t>+</a:t>
            </a:r>
            <a:r>
              <a:rPr lang="en-US" altLang="zh-CN" sz="1600" dirty="0" err="1"/>
              <a:t>svm</a:t>
            </a:r>
            <a:r>
              <a:rPr lang="zh-CN" altLang="en-US" sz="1600" dirty="0"/>
              <a:t>分类的机器学习方法，轮廓骨架法，再到深度神经网络，都有了一定的研究。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一部分研究聚焦与</a:t>
            </a:r>
            <a:r>
              <a:rPr lang="zh-CN" altLang="en-US" sz="1600" dirty="0">
                <a:solidFill>
                  <a:srgbClr val="FF0000"/>
                </a:solidFill>
              </a:rPr>
              <a:t>手绘电路图的识别</a:t>
            </a:r>
            <a:r>
              <a:rPr lang="zh-CN" altLang="en-US" sz="1600" dirty="0"/>
              <a:t>，电路元器件的手绘风格不一致，对识别算法的泛化性提出了更高的要求。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对电路图中</a:t>
            </a:r>
            <a:r>
              <a:rPr lang="zh-CN" altLang="en-US" sz="1600" dirty="0">
                <a:solidFill>
                  <a:srgbClr val="FF0000"/>
                </a:solidFill>
              </a:rPr>
              <a:t>元器件连接关系的识别</a:t>
            </a:r>
            <a:r>
              <a:rPr lang="zh-CN" altLang="en-US" sz="1600" dirty="0"/>
              <a:t>，目前的研究较少，已有的论文提出的方法也只在一些闭合的简单电路中有效。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E9C4314D-C585-24D5-EAA0-D0432DF1C253}"/>
              </a:ext>
            </a:extLst>
          </p:cNvPr>
          <p:cNvSpPr txBox="1">
            <a:spLocks/>
          </p:cNvSpPr>
          <p:nvPr/>
        </p:nvSpPr>
        <p:spPr>
          <a:xfrm>
            <a:off x="6870168" y="1046718"/>
            <a:ext cx="326679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专利图像检索研究现状</a:t>
            </a:r>
            <a:endParaRPr lang="en-US" altLang="zh-CN" dirty="0"/>
          </a:p>
        </p:txBody>
      </p:sp>
      <p:grpSp>
        <p:nvGrpSpPr>
          <p:cNvPr id="5" name="Group 48">
            <a:extLst>
              <a:ext uri="{FF2B5EF4-FFF2-40B4-BE49-F238E27FC236}">
                <a16:creationId xmlns:a16="http://schemas.microsoft.com/office/drawing/2014/main" id="{6B34B17B-2898-CAAF-B4FC-49DD77F8246F}"/>
              </a:ext>
            </a:extLst>
          </p:cNvPr>
          <p:cNvGrpSpPr/>
          <p:nvPr/>
        </p:nvGrpSpPr>
        <p:grpSpPr>
          <a:xfrm>
            <a:off x="6379429" y="1041788"/>
            <a:ext cx="409972" cy="409972"/>
            <a:chOff x="669869" y="597304"/>
            <a:chExt cx="409972" cy="409972"/>
          </a:xfrm>
        </p:grpSpPr>
        <p:sp>
          <p:nvSpPr>
            <p:cNvPr id="6" name="íṥļîḓê">
              <a:extLst>
                <a:ext uri="{FF2B5EF4-FFF2-40B4-BE49-F238E27FC236}">
                  <a16:creationId xmlns:a16="http://schemas.microsoft.com/office/drawing/2014/main" id="{87848D73-2296-56FC-7736-AC176E408FD6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" name="íṥlíḓê">
              <a:extLst>
                <a:ext uri="{FF2B5EF4-FFF2-40B4-BE49-F238E27FC236}">
                  <a16:creationId xmlns:a16="http://schemas.microsoft.com/office/drawing/2014/main" id="{B11A3BDD-8398-47A6-CBF1-EE67EF3C4A98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8" name="ïśļiḑé">
              <a:extLst>
                <a:ext uri="{FF2B5EF4-FFF2-40B4-BE49-F238E27FC236}">
                  <a16:creationId xmlns:a16="http://schemas.microsoft.com/office/drawing/2014/main" id="{D85F0D85-482E-9BFE-5965-9D10DF14C723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0548CAF-4CF9-3F76-6959-3EAC447D3A11}"/>
              </a:ext>
            </a:extLst>
          </p:cNvPr>
          <p:cNvSpPr txBox="1"/>
          <p:nvPr/>
        </p:nvSpPr>
        <p:spPr>
          <a:xfrm>
            <a:off x="6379428" y="1550263"/>
            <a:ext cx="5501551" cy="498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</a:t>
            </a:r>
            <a:r>
              <a:rPr lang="zh-CN" altLang="en-US" sz="1600" dirty="0">
                <a:solidFill>
                  <a:srgbClr val="FF0000"/>
                </a:solidFill>
              </a:rPr>
              <a:t>自然图像的检索</a:t>
            </a:r>
            <a:r>
              <a:rPr lang="zh-CN" altLang="en-US" sz="1600" dirty="0"/>
              <a:t>目前有了一定的研究。大多数研究致力于提出一个端到端的网络，能直接返回检索相关的图像，涉及的种类往往非常多。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</a:t>
            </a:r>
            <a:r>
              <a:rPr lang="zh-CN" altLang="en-US" sz="1600" dirty="0">
                <a:solidFill>
                  <a:srgbClr val="FF0000"/>
                </a:solidFill>
              </a:rPr>
              <a:t>专利图像的检索</a:t>
            </a:r>
            <a:r>
              <a:rPr lang="zh-CN" altLang="en-US" sz="1600" dirty="0"/>
              <a:t>目前主要使用自然图像大型数据集对网络进行初始化，使用专利图片数据集优化微调网络，设计损失函数进一步优化。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【Deep Patent: Large scale patent drawing recognition and retrieval】</a:t>
            </a:r>
            <a:r>
              <a:rPr lang="zh-CN" altLang="en-US" sz="1600" dirty="0"/>
              <a:t>提出了一个</a:t>
            </a:r>
            <a:r>
              <a:rPr lang="zh-CN" altLang="en-US" sz="1600" dirty="0">
                <a:solidFill>
                  <a:srgbClr val="FF0000"/>
                </a:solidFill>
              </a:rPr>
              <a:t>外观设计的专利</a:t>
            </a:r>
            <a:r>
              <a:rPr lang="zh-CN" altLang="en-US" sz="1600" dirty="0"/>
              <a:t>图像数据集，里面的类别与自然图像相近，其设计的网络用上述方法在该数据集上得到了一定的效果，但是在技术类图片中效果较差。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与外观设计类专利不同，</a:t>
            </a:r>
            <a:r>
              <a:rPr lang="zh-CN" altLang="en-US" sz="1600" dirty="0">
                <a:solidFill>
                  <a:srgbClr val="FF0000"/>
                </a:solidFill>
              </a:rPr>
              <a:t>技术类图纸：电路图、流程图、折线图</a:t>
            </a:r>
            <a:r>
              <a:rPr lang="zh-CN" altLang="en-US" sz="1600" dirty="0"/>
              <a:t>缺乏一个与自然图像相近的详细类别分类和表征方式，缺乏一个</a:t>
            </a:r>
            <a:r>
              <a:rPr lang="en-US" altLang="zh-CN" sz="1600" dirty="0" err="1"/>
              <a:t>imageNet</a:t>
            </a:r>
            <a:r>
              <a:rPr lang="zh-CN" altLang="en-US" sz="1600" dirty="0"/>
              <a:t>类似的大型数据集，端到端网络的设计存在较大的困难。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0BA86E5C-3C46-C648-14E9-29F41F172B70}"/>
              </a:ext>
            </a:extLst>
          </p:cNvPr>
          <p:cNvSpPr/>
          <p:nvPr/>
        </p:nvSpPr>
        <p:spPr>
          <a:xfrm rot="10800000">
            <a:off x="5473561" y="5455056"/>
            <a:ext cx="678024" cy="323462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0921AE4-E6F0-A48F-44A5-18F01130B737}"/>
              </a:ext>
            </a:extLst>
          </p:cNvPr>
          <p:cNvSpPr/>
          <p:nvPr/>
        </p:nvSpPr>
        <p:spPr>
          <a:xfrm rot="5400000">
            <a:off x="3205126" y="4536295"/>
            <a:ext cx="378495" cy="290076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16D97B-0F1A-12FF-54E8-E39D9C20CC20}"/>
              </a:ext>
            </a:extLst>
          </p:cNvPr>
          <p:cNvSpPr txBox="1"/>
          <p:nvPr/>
        </p:nvSpPr>
        <p:spPr>
          <a:xfrm>
            <a:off x="1912983" y="5293622"/>
            <a:ext cx="305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利用电路识别中的方法设计一个</a:t>
            </a:r>
            <a:r>
              <a:rPr lang="zh-CN" altLang="en-US" dirty="0">
                <a:solidFill>
                  <a:srgbClr val="FF0000"/>
                </a:solidFill>
              </a:rPr>
              <a:t>电路专利图像检索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96237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7EA58E-CF2A-E739-F5FC-7F7241799EB1}"/>
              </a:ext>
            </a:extLst>
          </p:cNvPr>
          <p:cNvSpPr txBox="1"/>
          <p:nvPr/>
        </p:nvSpPr>
        <p:spPr>
          <a:xfrm>
            <a:off x="560719" y="1482941"/>
            <a:ext cx="5524923" cy="160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600" dirty="0"/>
              <a:t>电路元器件的识别：通过图片中元器件的数目、种类，判断图片是否为电路图</a:t>
            </a:r>
            <a:endParaRPr lang="en-US" altLang="zh-CN" sz="1600" dirty="0"/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600" dirty="0"/>
              <a:t>电路网表的扫描重建：通过一些元器件的连接关系的识别，判断电路图的具体种类：电源电流、差分电路等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031A3264-424C-9D30-37A6-75033B1A934B}"/>
              </a:ext>
            </a:extLst>
          </p:cNvPr>
          <p:cNvSpPr txBox="1">
            <a:spLocks/>
          </p:cNvSpPr>
          <p:nvPr/>
        </p:nvSpPr>
        <p:spPr>
          <a:xfrm>
            <a:off x="932788" y="982643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电路图片检索</a:t>
            </a:r>
            <a:endParaRPr lang="en-US" altLang="zh-CN" dirty="0"/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3D8B5E7E-80B5-1A31-E2C3-BBFB7C158FBB}"/>
              </a:ext>
            </a:extLst>
          </p:cNvPr>
          <p:cNvGrpSpPr/>
          <p:nvPr/>
        </p:nvGrpSpPr>
        <p:grpSpPr>
          <a:xfrm>
            <a:off x="442049" y="977713"/>
            <a:ext cx="409972" cy="409972"/>
            <a:chOff x="669869" y="597304"/>
            <a:chExt cx="409972" cy="409972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890D1F8F-76B0-1513-6D40-2675BB45859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D37F2FA1-944F-2CD2-B29E-D41568457AA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1" name="ïśļiḑé">
              <a:extLst>
                <a:ext uri="{FF2B5EF4-FFF2-40B4-BE49-F238E27FC236}">
                  <a16:creationId xmlns:a16="http://schemas.microsoft.com/office/drawing/2014/main" id="{C7651951-E9DF-539B-D8A4-9BF2B517B5C6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7" name="文本占位符 15">
            <a:extLst>
              <a:ext uri="{FF2B5EF4-FFF2-40B4-BE49-F238E27FC236}">
                <a16:creationId xmlns:a16="http://schemas.microsoft.com/office/drawing/2014/main" id="{E1735AE0-CF8D-846D-9CA9-2737D9411628}"/>
              </a:ext>
            </a:extLst>
          </p:cNvPr>
          <p:cNvSpPr txBox="1">
            <a:spLocks/>
          </p:cNvSpPr>
          <p:nvPr/>
        </p:nvSpPr>
        <p:spPr>
          <a:xfrm>
            <a:off x="932788" y="2979093"/>
            <a:ext cx="2332927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电路识别方法</a:t>
            </a:r>
            <a:endParaRPr lang="en-US" altLang="zh-CN" dirty="0"/>
          </a:p>
        </p:txBody>
      </p:sp>
      <p:grpSp>
        <p:nvGrpSpPr>
          <p:cNvPr id="28" name="Group 48">
            <a:extLst>
              <a:ext uri="{FF2B5EF4-FFF2-40B4-BE49-F238E27FC236}">
                <a16:creationId xmlns:a16="http://schemas.microsoft.com/office/drawing/2014/main" id="{68E268A0-4D59-3D1D-0405-FBE942066548}"/>
              </a:ext>
            </a:extLst>
          </p:cNvPr>
          <p:cNvGrpSpPr/>
          <p:nvPr/>
        </p:nvGrpSpPr>
        <p:grpSpPr>
          <a:xfrm>
            <a:off x="442049" y="2974163"/>
            <a:ext cx="409972" cy="409972"/>
            <a:chOff x="669869" y="597304"/>
            <a:chExt cx="409972" cy="409972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4F0ACDB3-3F8E-C841-0475-E7C68E3B7832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51C3A91-CF43-3E65-BE6A-84F1B0BC4288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95F43CCF-00DB-D176-64B7-B085A42C20C1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533B6799-558B-825E-5C6F-2FA7E182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747" y="1615854"/>
            <a:ext cx="9074568" cy="46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9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近期实验</a:t>
            </a:r>
            <a:endParaRPr lang="en-US" altLang="zh-CN" dirty="0"/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031A3264-424C-9D30-37A6-75033B1A934B}"/>
              </a:ext>
            </a:extLst>
          </p:cNvPr>
          <p:cNvSpPr txBox="1">
            <a:spLocks/>
          </p:cNvSpPr>
          <p:nvPr/>
        </p:nvSpPr>
        <p:spPr>
          <a:xfrm>
            <a:off x="932788" y="982643"/>
            <a:ext cx="290159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数据集的搜索与标定</a:t>
            </a:r>
            <a:endParaRPr lang="en-US" altLang="zh-CN" dirty="0"/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3D8B5E7E-80B5-1A31-E2C3-BBFB7C158FBB}"/>
              </a:ext>
            </a:extLst>
          </p:cNvPr>
          <p:cNvGrpSpPr/>
          <p:nvPr/>
        </p:nvGrpSpPr>
        <p:grpSpPr>
          <a:xfrm>
            <a:off x="442049" y="977713"/>
            <a:ext cx="409972" cy="409972"/>
            <a:chOff x="669869" y="597304"/>
            <a:chExt cx="409972" cy="409972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890D1F8F-76B0-1513-6D40-2675BB45859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D37F2FA1-944F-2CD2-B29E-D41568457AA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1" name="ïśļiḑé">
              <a:extLst>
                <a:ext uri="{FF2B5EF4-FFF2-40B4-BE49-F238E27FC236}">
                  <a16:creationId xmlns:a16="http://schemas.microsoft.com/office/drawing/2014/main" id="{C7651951-E9DF-539B-D8A4-9BF2B517B5C6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4975E5D-5AE6-4FDB-919A-8E3BD6C91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370773"/>
              </p:ext>
            </p:extLst>
          </p:nvPr>
        </p:nvGraphicFramePr>
        <p:xfrm>
          <a:off x="230010" y="2414659"/>
          <a:ext cx="8128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9668945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81012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800261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96083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86931026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inductance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4431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8702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diode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triode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trans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bridge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amplifier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130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4863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switch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power1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power2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mos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29235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935531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437CD2DE-4D0A-45C1-957F-1E31A7AA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05" y="3007042"/>
            <a:ext cx="487110" cy="286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6145C8-396F-4F06-8CBF-68B79141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32" y="3007042"/>
            <a:ext cx="571500" cy="266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05B9EF-D2BD-4FAD-8B07-5FEBC4969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811" y="3007042"/>
            <a:ext cx="632745" cy="2864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B7ED0F-AADD-44EA-B9DC-8D9E83984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257" y="3007043"/>
            <a:ext cx="632746" cy="3022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3736EF-4C67-493D-B852-C17A4FC30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159" y="3007043"/>
            <a:ext cx="1198873" cy="302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C3AFDB-F2C6-4229-A456-64B67AC8E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82" y="3863402"/>
            <a:ext cx="1126930" cy="302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E2AD6B-BE3D-4CC5-9C6A-0F6A137CF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9305" y="3872874"/>
            <a:ext cx="1050730" cy="3228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7EE814-E04E-4566-B8AD-497FA1FCF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765137" y="3806293"/>
            <a:ext cx="319231" cy="4596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3E35F3-02E2-4B03-9912-B139BFFA4A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2860" y="3872874"/>
            <a:ext cx="760496" cy="3277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7B71D8-0609-40F3-9B3C-AFCFA8F0EA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7489" y="3831239"/>
            <a:ext cx="471106" cy="432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A554927-07C6-4AE5-820E-C4F48DBBA0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37269" y="4692599"/>
            <a:ext cx="276225" cy="457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99B390-45A7-46D0-8411-2313BF63D7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5192" y="4783086"/>
            <a:ext cx="650505" cy="34394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FE4DEA7-9462-47D0-9866-F4153DD60A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2066" y="4797895"/>
            <a:ext cx="409575" cy="314325"/>
          </a:xfrm>
          <a:prstGeom prst="rect">
            <a:avLst/>
          </a:prstGeom>
        </p:spPr>
      </p:pic>
      <p:pic>
        <p:nvPicPr>
          <p:cNvPr id="1028" name="Picture 4" descr="直流电源符号图片_直流电源符号素材_直流电源符号模板免费下载-六图网">
            <a:extLst>
              <a:ext uri="{FF2B5EF4-FFF2-40B4-BE49-F238E27FC236}">
                <a16:creationId xmlns:a16="http://schemas.microsoft.com/office/drawing/2014/main" id="{ECC47627-6902-4513-882E-1F6258D5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719" y="4812706"/>
            <a:ext cx="3143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E304145-B745-447C-ADCA-CB9A94EEFB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8449" y="4822231"/>
            <a:ext cx="438150" cy="304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266D1E2-B671-4D8E-9489-A8482FA01E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48595" y="4815822"/>
            <a:ext cx="352425" cy="32385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5405501-A600-4CD4-95EE-AE8FB50B802F}"/>
              </a:ext>
            </a:extLst>
          </p:cNvPr>
          <p:cNvSpPr txBox="1"/>
          <p:nvPr/>
        </p:nvSpPr>
        <p:spPr>
          <a:xfrm>
            <a:off x="713119" y="1635341"/>
            <a:ext cx="5437409" cy="985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数据集规模：</a:t>
            </a:r>
            <a:r>
              <a:rPr lang="en-US" altLang="zh-CN" sz="1600" dirty="0"/>
              <a:t>375</a:t>
            </a:r>
            <a:r>
              <a:rPr lang="zh-CN" altLang="en-US" sz="1600" dirty="0"/>
              <a:t>张网络上下载的图片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数据集初步分类：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endParaRPr lang="en-US" altLang="zh-CN" sz="1600" dirty="0"/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DD9F71D0-7D50-4377-B979-8D997CAEF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119723"/>
              </p:ext>
            </p:extLst>
          </p:nvPr>
        </p:nvGraphicFramePr>
        <p:xfrm>
          <a:off x="8456307" y="864519"/>
          <a:ext cx="3643189" cy="593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2034">
                  <a:extLst>
                    <a:ext uri="{9D8B030D-6E8A-4147-A177-3AD203B41FA5}">
                      <a16:colId xmlns:a16="http://schemas.microsoft.com/office/drawing/2014/main" val="196645437"/>
                    </a:ext>
                  </a:extLst>
                </a:gridCol>
                <a:gridCol w="788565">
                  <a:extLst>
                    <a:ext uri="{9D8B030D-6E8A-4147-A177-3AD203B41FA5}">
                      <a16:colId xmlns:a16="http://schemas.microsoft.com/office/drawing/2014/main" val="96226335"/>
                    </a:ext>
                  </a:extLst>
                </a:gridCol>
                <a:gridCol w="755010">
                  <a:extLst>
                    <a:ext uri="{9D8B030D-6E8A-4147-A177-3AD203B41FA5}">
                      <a16:colId xmlns:a16="http://schemas.microsoft.com/office/drawing/2014/main" val="3697863956"/>
                    </a:ext>
                  </a:extLst>
                </a:gridCol>
                <a:gridCol w="757580">
                  <a:extLst>
                    <a:ext uri="{9D8B030D-6E8A-4147-A177-3AD203B41FA5}">
                      <a16:colId xmlns:a16="http://schemas.microsoft.com/office/drawing/2014/main" val="2522936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sum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28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trans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218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bridge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39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967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63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triode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680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00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power1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46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294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cap1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663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54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diode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23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cap2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8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21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switch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9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amplifier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26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inductance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79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power2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41388"/>
                  </a:ext>
                </a:extLst>
              </a:tr>
            </a:tbl>
          </a:graphicData>
        </a:graphic>
      </p:graphicFrame>
      <p:sp>
        <p:nvSpPr>
          <p:cNvPr id="42" name="文本框 41">
            <a:extLst>
              <a:ext uri="{FF2B5EF4-FFF2-40B4-BE49-F238E27FC236}">
                <a16:creationId xmlns:a16="http://schemas.microsoft.com/office/drawing/2014/main" id="{DE6326DF-5E6A-430A-95B6-A08237E5D1D2}"/>
              </a:ext>
            </a:extLst>
          </p:cNvPr>
          <p:cNvSpPr txBox="1"/>
          <p:nvPr/>
        </p:nvSpPr>
        <p:spPr>
          <a:xfrm>
            <a:off x="713119" y="5525351"/>
            <a:ext cx="5437409" cy="6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将数据集分为训练集（</a:t>
            </a:r>
            <a:r>
              <a:rPr lang="en-US" altLang="zh-CN" sz="1600" dirty="0"/>
              <a:t>250</a:t>
            </a:r>
            <a:r>
              <a:rPr lang="zh-CN" altLang="en-US" sz="1600" dirty="0"/>
              <a:t>张）以及验证集（</a:t>
            </a:r>
            <a:r>
              <a:rPr lang="en-US" altLang="zh-CN" sz="1600" dirty="0"/>
              <a:t>175</a:t>
            </a:r>
            <a:r>
              <a:rPr lang="zh-CN" altLang="en-US" sz="1600" dirty="0"/>
              <a:t>张）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endParaRPr lang="en-US" altLang="zh-CN" sz="1600" dirty="0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E2BBBE16-9EB1-4D3E-8FC1-27E591B2C75F}"/>
              </a:ext>
            </a:extLst>
          </p:cNvPr>
          <p:cNvSpPr/>
          <p:nvPr/>
        </p:nvSpPr>
        <p:spPr>
          <a:xfrm>
            <a:off x="5829003" y="5612235"/>
            <a:ext cx="2529007" cy="202808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2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BD0DE-90A8-CA19-3554-28E9429BF3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/>
              <a:t>近期实验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7E78F-8F07-B6DA-CB08-63AE626D738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15">
            <a:extLst>
              <a:ext uri="{FF2B5EF4-FFF2-40B4-BE49-F238E27FC236}">
                <a16:creationId xmlns:a16="http://schemas.microsoft.com/office/drawing/2014/main" id="{CA3A0B13-FAC6-48EA-B95A-7F6E57B41F52}"/>
              </a:ext>
            </a:extLst>
          </p:cNvPr>
          <p:cNvSpPr txBox="1">
            <a:spLocks/>
          </p:cNvSpPr>
          <p:nvPr/>
        </p:nvSpPr>
        <p:spPr>
          <a:xfrm>
            <a:off x="1151139" y="1016199"/>
            <a:ext cx="374803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/>
              <a:t>Yolov5</a:t>
            </a:r>
            <a:r>
              <a:rPr lang="zh-CN" altLang="en-US" dirty="0"/>
              <a:t>训练自己的数据集</a:t>
            </a:r>
            <a:endParaRPr lang="en-US" altLang="zh-CN" dirty="0"/>
          </a:p>
        </p:txBody>
      </p:sp>
      <p:grpSp>
        <p:nvGrpSpPr>
          <p:cNvPr id="8" name="Group 48">
            <a:extLst>
              <a:ext uri="{FF2B5EF4-FFF2-40B4-BE49-F238E27FC236}">
                <a16:creationId xmlns:a16="http://schemas.microsoft.com/office/drawing/2014/main" id="{17F2B0EF-6918-4AF5-90F5-906325F5D6C2}"/>
              </a:ext>
            </a:extLst>
          </p:cNvPr>
          <p:cNvGrpSpPr/>
          <p:nvPr/>
        </p:nvGrpSpPr>
        <p:grpSpPr>
          <a:xfrm>
            <a:off x="660400" y="1011269"/>
            <a:ext cx="409972" cy="409972"/>
            <a:chOff x="669869" y="597304"/>
            <a:chExt cx="409972" cy="409972"/>
          </a:xfrm>
        </p:grpSpPr>
        <p:sp>
          <p:nvSpPr>
            <p:cNvPr id="9" name="íṥļîḓê">
              <a:extLst>
                <a:ext uri="{FF2B5EF4-FFF2-40B4-BE49-F238E27FC236}">
                  <a16:creationId xmlns:a16="http://schemas.microsoft.com/office/drawing/2014/main" id="{296C5654-E326-4292-9E63-91D2BAAD24D7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íṥlíḓê">
              <a:extLst>
                <a:ext uri="{FF2B5EF4-FFF2-40B4-BE49-F238E27FC236}">
                  <a16:creationId xmlns:a16="http://schemas.microsoft.com/office/drawing/2014/main" id="{1592B0AD-2248-44D9-B750-119D8BB4D8B3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1" name="ïśļiḑé">
              <a:extLst>
                <a:ext uri="{FF2B5EF4-FFF2-40B4-BE49-F238E27FC236}">
                  <a16:creationId xmlns:a16="http://schemas.microsoft.com/office/drawing/2014/main" id="{3C593B73-E1B9-4422-B901-7F5492ED43F9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ABBF6D7-11AC-4AD5-B3E0-AB478DBFA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619397"/>
              </p:ext>
            </p:extLst>
          </p:nvPr>
        </p:nvGraphicFramePr>
        <p:xfrm>
          <a:off x="1216933" y="1600965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12838590"/>
                    </a:ext>
                  </a:extLst>
                </a:gridCol>
                <a:gridCol w="1673229">
                  <a:extLst>
                    <a:ext uri="{9D8B030D-6E8A-4147-A177-3AD203B41FA5}">
                      <a16:colId xmlns:a16="http://schemas.microsoft.com/office/drawing/2014/main" val="3240852187"/>
                    </a:ext>
                  </a:extLst>
                </a:gridCol>
                <a:gridCol w="1468074">
                  <a:extLst>
                    <a:ext uri="{9D8B030D-6E8A-4147-A177-3AD203B41FA5}">
                      <a16:colId xmlns:a16="http://schemas.microsoft.com/office/drawing/2014/main" val="2580870639"/>
                    </a:ext>
                  </a:extLst>
                </a:gridCol>
                <a:gridCol w="1140903">
                  <a:extLst>
                    <a:ext uri="{9D8B030D-6E8A-4147-A177-3AD203B41FA5}">
                      <a16:colId xmlns:a16="http://schemas.microsoft.com/office/drawing/2014/main" val="3915826597"/>
                    </a:ext>
                  </a:extLst>
                </a:gridCol>
                <a:gridCol w="1136462">
                  <a:extLst>
                    <a:ext uri="{9D8B030D-6E8A-4147-A177-3AD203B41FA5}">
                      <a16:colId xmlns:a16="http://schemas.microsoft.com/office/drawing/2014/main" val="39385220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1354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模型规模选择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Batch_size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epochs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收敛精度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MAP_0.5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4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exp15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yolov5s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7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exp16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yolov5l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38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exp18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yolov5m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16541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73A077F-24A8-4CFD-BCD3-3FC804B0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33" y="3356747"/>
            <a:ext cx="5505445" cy="19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8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BD0DE-90A8-CA19-3554-28E9429BF3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/>
              <a:t>近期实验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7E78F-8F07-B6DA-CB08-63AE626D738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15">
            <a:extLst>
              <a:ext uri="{FF2B5EF4-FFF2-40B4-BE49-F238E27FC236}">
                <a16:creationId xmlns:a16="http://schemas.microsoft.com/office/drawing/2014/main" id="{CA3A0B13-FAC6-48EA-B95A-7F6E57B41F52}"/>
              </a:ext>
            </a:extLst>
          </p:cNvPr>
          <p:cNvSpPr txBox="1">
            <a:spLocks/>
          </p:cNvSpPr>
          <p:nvPr/>
        </p:nvSpPr>
        <p:spPr>
          <a:xfrm>
            <a:off x="1151139" y="1016199"/>
            <a:ext cx="374803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结果分析以及改进</a:t>
            </a:r>
            <a:endParaRPr lang="en-US" altLang="zh-CN" dirty="0"/>
          </a:p>
        </p:txBody>
      </p:sp>
      <p:grpSp>
        <p:nvGrpSpPr>
          <p:cNvPr id="8" name="Group 48">
            <a:extLst>
              <a:ext uri="{FF2B5EF4-FFF2-40B4-BE49-F238E27FC236}">
                <a16:creationId xmlns:a16="http://schemas.microsoft.com/office/drawing/2014/main" id="{17F2B0EF-6918-4AF5-90F5-906325F5D6C2}"/>
              </a:ext>
            </a:extLst>
          </p:cNvPr>
          <p:cNvGrpSpPr/>
          <p:nvPr/>
        </p:nvGrpSpPr>
        <p:grpSpPr>
          <a:xfrm>
            <a:off x="660400" y="1011269"/>
            <a:ext cx="409972" cy="409972"/>
            <a:chOff x="669869" y="597304"/>
            <a:chExt cx="409972" cy="409972"/>
          </a:xfrm>
        </p:grpSpPr>
        <p:sp>
          <p:nvSpPr>
            <p:cNvPr id="9" name="íṥļîḓê">
              <a:extLst>
                <a:ext uri="{FF2B5EF4-FFF2-40B4-BE49-F238E27FC236}">
                  <a16:creationId xmlns:a16="http://schemas.microsoft.com/office/drawing/2014/main" id="{296C5654-E326-4292-9E63-91D2BAAD24D7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íṥlíḓê">
              <a:extLst>
                <a:ext uri="{FF2B5EF4-FFF2-40B4-BE49-F238E27FC236}">
                  <a16:creationId xmlns:a16="http://schemas.microsoft.com/office/drawing/2014/main" id="{1592B0AD-2248-44D9-B750-119D8BB4D8B3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1" name="ïśļiḑé">
              <a:extLst>
                <a:ext uri="{FF2B5EF4-FFF2-40B4-BE49-F238E27FC236}">
                  <a16:creationId xmlns:a16="http://schemas.microsoft.com/office/drawing/2014/main" id="{3C593B73-E1B9-4422-B901-7F5492ED43F9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E0C8F6A-ED1B-453C-BE30-3B8B268E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86" y="1480627"/>
            <a:ext cx="6958410" cy="45047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81F017-1DBC-48D7-82A8-C0F7D4CF2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75" y="841482"/>
            <a:ext cx="8010558" cy="600791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62D16CF-953A-4C84-AC65-FA4B76D0CBF4}"/>
              </a:ext>
            </a:extLst>
          </p:cNvPr>
          <p:cNvSpPr txBox="1"/>
          <p:nvPr/>
        </p:nvSpPr>
        <p:spPr>
          <a:xfrm>
            <a:off x="9353724" y="1049172"/>
            <a:ext cx="23321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训练准确率在</a:t>
            </a:r>
            <a:r>
              <a:rPr lang="en-US" altLang="zh-CN" dirty="0"/>
              <a:t>0.85</a:t>
            </a:r>
            <a:r>
              <a:rPr lang="zh-CN" altLang="en-US" dirty="0"/>
              <a:t>以下的元件：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Mos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Power1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Power2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Inductance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cap2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44D286-0222-463D-B37C-0DD87363BB3B}"/>
              </a:ext>
            </a:extLst>
          </p:cNvPr>
          <p:cNvSpPr txBox="1"/>
          <p:nvPr/>
        </p:nvSpPr>
        <p:spPr>
          <a:xfrm>
            <a:off x="9353724" y="3429000"/>
            <a:ext cx="24990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原因分析：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以上元件在训练集中的数量较少，形态较多。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一些元件的部分容易识别为一个新的元件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一些元器件的特征较为相似，容易混淆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一些小目标元件漏检测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C7D066E-55B8-44BB-8D2A-1EFBE0D82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43" y="841482"/>
            <a:ext cx="3684098" cy="28620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EB20962-1ACB-4AB1-999D-70BF779FE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43" y="4018032"/>
            <a:ext cx="45053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3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BD0DE-90A8-CA19-3554-28E9429BF3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近期学习与未来安排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7E78F-8F07-B6DA-CB08-63AE626D738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15">
            <a:extLst>
              <a:ext uri="{FF2B5EF4-FFF2-40B4-BE49-F238E27FC236}">
                <a16:creationId xmlns:a16="http://schemas.microsoft.com/office/drawing/2014/main" id="{CA3A0B13-FAC6-48EA-B95A-7F6E57B41F52}"/>
              </a:ext>
            </a:extLst>
          </p:cNvPr>
          <p:cNvSpPr txBox="1">
            <a:spLocks/>
          </p:cNvSpPr>
          <p:nvPr/>
        </p:nvSpPr>
        <p:spPr>
          <a:xfrm>
            <a:off x="1151139" y="1016199"/>
            <a:ext cx="290159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近期学习</a:t>
            </a:r>
            <a:endParaRPr lang="en-US" altLang="zh-CN" dirty="0"/>
          </a:p>
        </p:txBody>
      </p:sp>
      <p:grpSp>
        <p:nvGrpSpPr>
          <p:cNvPr id="8" name="Group 48">
            <a:extLst>
              <a:ext uri="{FF2B5EF4-FFF2-40B4-BE49-F238E27FC236}">
                <a16:creationId xmlns:a16="http://schemas.microsoft.com/office/drawing/2014/main" id="{17F2B0EF-6918-4AF5-90F5-906325F5D6C2}"/>
              </a:ext>
            </a:extLst>
          </p:cNvPr>
          <p:cNvGrpSpPr/>
          <p:nvPr/>
        </p:nvGrpSpPr>
        <p:grpSpPr>
          <a:xfrm>
            <a:off x="660400" y="1011269"/>
            <a:ext cx="409972" cy="409972"/>
            <a:chOff x="669869" y="597304"/>
            <a:chExt cx="409972" cy="409972"/>
          </a:xfrm>
        </p:grpSpPr>
        <p:sp>
          <p:nvSpPr>
            <p:cNvPr id="9" name="íṥļîḓê">
              <a:extLst>
                <a:ext uri="{FF2B5EF4-FFF2-40B4-BE49-F238E27FC236}">
                  <a16:creationId xmlns:a16="http://schemas.microsoft.com/office/drawing/2014/main" id="{296C5654-E326-4292-9E63-91D2BAAD24D7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íṥlíḓê">
              <a:extLst>
                <a:ext uri="{FF2B5EF4-FFF2-40B4-BE49-F238E27FC236}">
                  <a16:creationId xmlns:a16="http://schemas.microsoft.com/office/drawing/2014/main" id="{1592B0AD-2248-44D9-B750-119D8BB4D8B3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1" name="ïśļiḑé">
              <a:extLst>
                <a:ext uri="{FF2B5EF4-FFF2-40B4-BE49-F238E27FC236}">
                  <a16:creationId xmlns:a16="http://schemas.microsoft.com/office/drawing/2014/main" id="{3C593B73-E1B9-4422-B901-7F5492ED43F9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B336110-3355-4F72-92D0-663246C7EE88}"/>
              </a:ext>
            </a:extLst>
          </p:cNvPr>
          <p:cNvSpPr txBox="1"/>
          <p:nvPr/>
        </p:nvSpPr>
        <p:spPr>
          <a:xfrm>
            <a:off x="865384" y="1645228"/>
            <a:ext cx="4579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Yolo</a:t>
            </a:r>
            <a:r>
              <a:rPr lang="zh-CN" altLang="en-US" dirty="0"/>
              <a:t>系列算法的基本原理以及关键组件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数据增加算法的学习以及</a:t>
            </a:r>
            <a:r>
              <a:rPr lang="en-US" altLang="zh-CN" dirty="0" err="1"/>
              <a:t>github</a:t>
            </a:r>
            <a:r>
              <a:rPr lang="zh-CN" altLang="en-US" dirty="0"/>
              <a:t>代码复现：</a:t>
            </a:r>
            <a:r>
              <a:rPr lang="en-US" altLang="zh-CN" dirty="0" err="1"/>
              <a:t>mixup</a:t>
            </a:r>
            <a:r>
              <a:rPr lang="zh-CN" altLang="en-US" dirty="0"/>
              <a:t>、</a:t>
            </a:r>
            <a:r>
              <a:rPr lang="en-US" altLang="zh-CN" dirty="0"/>
              <a:t>cutout</a:t>
            </a:r>
            <a:r>
              <a:rPr lang="zh-CN" altLang="en-US" dirty="0"/>
              <a:t>、</a:t>
            </a:r>
            <a:r>
              <a:rPr lang="en-US" altLang="zh-CN" dirty="0" err="1"/>
              <a:t>cutmix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Tensorboard</a:t>
            </a:r>
            <a:r>
              <a:rPr lang="zh-CN" altLang="en-US" dirty="0"/>
              <a:t>数据可视化组件的使用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66B0EA-3DCD-450D-9191-45424727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6" y="3012405"/>
            <a:ext cx="5700207" cy="3027667"/>
          </a:xfrm>
          <a:prstGeom prst="rect">
            <a:avLst/>
          </a:prstGeom>
        </p:spPr>
      </p:pic>
      <p:sp>
        <p:nvSpPr>
          <p:cNvPr id="12" name="文本占位符 15">
            <a:extLst>
              <a:ext uri="{FF2B5EF4-FFF2-40B4-BE49-F238E27FC236}">
                <a16:creationId xmlns:a16="http://schemas.microsoft.com/office/drawing/2014/main" id="{DF608613-68BE-4AC8-BA8E-6FFA41A05A9A}"/>
              </a:ext>
            </a:extLst>
          </p:cNvPr>
          <p:cNvSpPr txBox="1">
            <a:spLocks/>
          </p:cNvSpPr>
          <p:nvPr/>
        </p:nvSpPr>
        <p:spPr>
          <a:xfrm>
            <a:off x="7779840" y="1016199"/>
            <a:ext cx="290159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未来安排</a:t>
            </a:r>
            <a:endParaRPr lang="en-US" altLang="zh-CN" dirty="0"/>
          </a:p>
        </p:txBody>
      </p:sp>
      <p:grpSp>
        <p:nvGrpSpPr>
          <p:cNvPr id="13" name="Group 48">
            <a:extLst>
              <a:ext uri="{FF2B5EF4-FFF2-40B4-BE49-F238E27FC236}">
                <a16:creationId xmlns:a16="http://schemas.microsoft.com/office/drawing/2014/main" id="{3261A643-84B0-487C-82DC-48B934B08A51}"/>
              </a:ext>
            </a:extLst>
          </p:cNvPr>
          <p:cNvGrpSpPr/>
          <p:nvPr/>
        </p:nvGrpSpPr>
        <p:grpSpPr>
          <a:xfrm>
            <a:off x="7289101" y="1011269"/>
            <a:ext cx="409972" cy="409972"/>
            <a:chOff x="669869" y="597304"/>
            <a:chExt cx="409972" cy="409972"/>
          </a:xfrm>
        </p:grpSpPr>
        <p:sp>
          <p:nvSpPr>
            <p:cNvPr id="14" name="íṥļîḓê">
              <a:extLst>
                <a:ext uri="{FF2B5EF4-FFF2-40B4-BE49-F238E27FC236}">
                  <a16:creationId xmlns:a16="http://schemas.microsoft.com/office/drawing/2014/main" id="{5A61C9DB-03BF-4671-8099-9303DF3F7D92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5" name="íṥlíḓê">
              <a:extLst>
                <a:ext uri="{FF2B5EF4-FFF2-40B4-BE49-F238E27FC236}">
                  <a16:creationId xmlns:a16="http://schemas.microsoft.com/office/drawing/2014/main" id="{039B7DDF-9748-4D71-AC20-607523D0615A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6" name="ïśļiḑé">
              <a:extLst>
                <a:ext uri="{FF2B5EF4-FFF2-40B4-BE49-F238E27FC236}">
                  <a16:creationId xmlns:a16="http://schemas.microsoft.com/office/drawing/2014/main" id="{A0B3CCB6-F004-4867-A1F7-4D86672CAF62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0F0F15A6-F23E-407D-8329-A4BF29ABB93E}"/>
              </a:ext>
            </a:extLst>
          </p:cNvPr>
          <p:cNvSpPr txBox="1"/>
          <p:nvPr/>
        </p:nvSpPr>
        <p:spPr>
          <a:xfrm>
            <a:off x="6747547" y="1645228"/>
            <a:ext cx="45790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新数据集的扩充：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弥补之前数据集中数量较少的元件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有些元件可能有多种表现形式，降低了训练的准确度。考虑每个类别加入</a:t>
            </a:r>
            <a:r>
              <a:rPr lang="en-US" altLang="zh-CN" dirty="0"/>
              <a:t>50</a:t>
            </a:r>
            <a:r>
              <a:rPr lang="zh-CN" altLang="en-US" dirty="0"/>
              <a:t>个左右的基准样式。对于图像样式相差较大的采用多个种类来划分。（开关、接地）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应用场景为专利图片，由于专利网站的反爬虫程序，目前手动下载了</a:t>
            </a:r>
            <a:r>
              <a:rPr lang="en-US" altLang="zh-CN" dirty="0"/>
              <a:t>80</a:t>
            </a:r>
            <a:r>
              <a:rPr lang="zh-CN" altLang="en-US" dirty="0"/>
              <a:t>多张电路专利图片。</a:t>
            </a:r>
            <a:endParaRPr lang="en-US" altLang="zh-CN" dirty="0"/>
          </a:p>
          <a:p>
            <a:r>
              <a:rPr lang="zh-CN" altLang="en-US" dirty="0"/>
              <a:t>网络参数的调整与实验：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尝试修改优化器，</a:t>
            </a:r>
            <a:r>
              <a:rPr lang="en-US" altLang="zh-CN" dirty="0" err="1"/>
              <a:t>sdg</a:t>
            </a:r>
            <a:r>
              <a:rPr lang="zh-CN" altLang="en-US" dirty="0"/>
              <a:t>、</a:t>
            </a:r>
            <a:r>
              <a:rPr lang="en-US" altLang="zh-CN" dirty="0" err="1"/>
              <a:t>adam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损失函数的优化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</a:t>
            </a:r>
            <a:r>
              <a:rPr lang="zh-CN" altLang="en-US" dirty="0"/>
              <a:t>的调整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6562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3919</TotalTime>
  <Words>794</Words>
  <Application>Microsoft Office PowerPoint</Application>
  <PresentationFormat>宽屏</PresentationFormat>
  <Paragraphs>177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等线</vt:lpstr>
      <vt:lpstr>宋体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Office 主题​​</vt:lpstr>
      <vt:lpstr>2_OfficePLUS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a</cp:lastModifiedBy>
  <cp:revision>56</cp:revision>
  <dcterms:created xsi:type="dcterms:W3CDTF">2019-03-11T14:11:26Z</dcterms:created>
  <dcterms:modified xsi:type="dcterms:W3CDTF">2023-02-28T07:17:11Z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